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7"/>
  </p:notesMasterIdLst>
  <p:sldIdLst>
    <p:sldId id="271" r:id="rId2"/>
    <p:sldId id="302" r:id="rId3"/>
    <p:sldId id="313" r:id="rId4"/>
    <p:sldId id="314" r:id="rId5"/>
    <p:sldId id="315" r:id="rId6"/>
    <p:sldId id="316" r:id="rId7"/>
    <p:sldId id="318" r:id="rId8"/>
    <p:sldId id="317" r:id="rId9"/>
    <p:sldId id="320" r:id="rId10"/>
    <p:sldId id="321" r:id="rId11"/>
    <p:sldId id="319" r:id="rId12"/>
    <p:sldId id="324" r:id="rId13"/>
    <p:sldId id="325" r:id="rId14"/>
    <p:sldId id="322" r:id="rId15"/>
    <p:sldId id="326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EA5"/>
    <a:srgbClr val="F6F5F7"/>
    <a:srgbClr val="005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4444"/>
  </p:normalViewPr>
  <p:slideViewPr>
    <p:cSldViewPr snapToGrid="0" snapToObjects="1">
      <p:cViewPr varScale="1">
        <p:scale>
          <a:sx n="76" d="100"/>
          <a:sy n="76" d="100"/>
        </p:scale>
        <p:origin x="11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7939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owerpont-slide-title_standardv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7"/>
          <a:stretch>
            <a:fillRect/>
          </a:stretch>
        </p:blipFill>
        <p:spPr bwMode="auto">
          <a:xfrm>
            <a:off x="0" y="0"/>
            <a:ext cx="13016090" cy="976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8"/>
          <p:cNvSpPr txBox="1">
            <a:spLocks noChangeArrowheads="1"/>
          </p:cNvSpPr>
          <p:nvPr userDrawn="1"/>
        </p:nvSpPr>
        <p:spPr bwMode="auto">
          <a:xfrm>
            <a:off x="722490" y="9092072"/>
            <a:ext cx="5028072" cy="32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2800" tIns="31406" rIns="62800" bIns="31406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defTabSz="650230" eaLnBrk="1" hangingPunct="1">
              <a:defRPr/>
            </a:pPr>
            <a:r>
              <a:rPr lang="en-US" sz="1707" kern="1200" dirty="0">
                <a:solidFill>
                  <a:srgbClr val="FFFFFF"/>
                </a:solidFill>
                <a:latin typeface="HelveticaNeueLT Pro 45 Lt" charset="0"/>
              </a:rPr>
              <a:t>Services | Research | Training | Industry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57410" y="3547101"/>
            <a:ext cx="9103360" cy="867959"/>
          </a:xfrm>
        </p:spPr>
        <p:txBody>
          <a:bodyPr/>
          <a:lstStyle>
            <a:lvl1pPr marL="0" indent="0">
              <a:buFontTx/>
              <a:buNone/>
              <a:defRPr sz="3698" b="0" i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8615" y="2471033"/>
            <a:ext cx="11054080" cy="97524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978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de-DE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818358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7776"/>
            <a:ext cx="4278810" cy="1653271"/>
          </a:xfrm>
        </p:spPr>
        <p:txBody>
          <a:bodyPr anchor="b"/>
          <a:lstStyle>
            <a:lvl1pPr algn="l">
              <a:defRPr sz="1422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879" y="387776"/>
            <a:ext cx="7269722" cy="8325564"/>
          </a:xfrm>
        </p:spPr>
        <p:txBody>
          <a:bodyPr/>
          <a:lstStyle>
            <a:lvl1pPr>
              <a:defRPr sz="2276"/>
            </a:lvl1pPr>
            <a:lvl2pPr>
              <a:defRPr sz="1991"/>
            </a:lvl2pPr>
            <a:lvl3pPr>
              <a:defRPr sz="1707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63"/>
            <a:ext cx="4278810" cy="6672294"/>
          </a:xfrm>
        </p:spPr>
        <p:txBody>
          <a:bodyPr/>
          <a:lstStyle>
            <a:lvl1pPr marL="0" indent="0">
              <a:buNone/>
              <a:defRPr sz="853"/>
            </a:lvl1pPr>
            <a:lvl2pPr marL="313736" indent="0">
              <a:buNone/>
              <a:defRPr sz="853"/>
            </a:lvl2pPr>
            <a:lvl3pPr marL="627441" indent="0">
              <a:buNone/>
              <a:defRPr sz="711"/>
            </a:lvl3pPr>
            <a:lvl4pPr marL="941169" indent="0">
              <a:buNone/>
              <a:defRPr sz="569"/>
            </a:lvl4pPr>
            <a:lvl5pPr marL="1254907" indent="0">
              <a:buNone/>
              <a:defRPr sz="569"/>
            </a:lvl5pPr>
            <a:lvl6pPr marL="1568606" indent="0">
              <a:buNone/>
              <a:defRPr sz="569"/>
            </a:lvl6pPr>
            <a:lvl7pPr marL="1882340" indent="0">
              <a:buNone/>
              <a:defRPr sz="569"/>
            </a:lvl7pPr>
            <a:lvl8pPr marL="2196076" indent="0">
              <a:buNone/>
              <a:defRPr sz="569"/>
            </a:lvl8pPr>
            <a:lvl9pPr marL="2509803" indent="0">
              <a:buNone/>
              <a:defRPr sz="5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E8F1A-A5C4-0F43-99D7-1F7AB57B77B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3211152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710" y="6827869"/>
            <a:ext cx="7802880" cy="805737"/>
          </a:xfrm>
        </p:spPr>
        <p:txBody>
          <a:bodyPr anchor="b"/>
          <a:lstStyle>
            <a:lvl1pPr algn="l">
              <a:defRPr sz="1422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8710" y="871915"/>
            <a:ext cx="7802880" cy="5851463"/>
          </a:xfrm>
        </p:spPr>
        <p:txBody>
          <a:bodyPr/>
          <a:lstStyle>
            <a:lvl1pPr marL="0" indent="0">
              <a:buNone/>
              <a:defRPr sz="2276"/>
            </a:lvl1pPr>
            <a:lvl2pPr marL="313736" indent="0">
              <a:buNone/>
              <a:defRPr sz="1991"/>
            </a:lvl2pPr>
            <a:lvl3pPr marL="627441" indent="0">
              <a:buNone/>
              <a:defRPr sz="1707"/>
            </a:lvl3pPr>
            <a:lvl4pPr marL="941169" indent="0">
              <a:buNone/>
              <a:defRPr sz="1422"/>
            </a:lvl4pPr>
            <a:lvl5pPr marL="1254907" indent="0">
              <a:buNone/>
              <a:defRPr sz="1422"/>
            </a:lvl5pPr>
            <a:lvl6pPr marL="1568606" indent="0">
              <a:buNone/>
              <a:defRPr sz="1422"/>
            </a:lvl6pPr>
            <a:lvl7pPr marL="1882340" indent="0">
              <a:buNone/>
              <a:defRPr sz="1422"/>
            </a:lvl7pPr>
            <a:lvl8pPr marL="2196076" indent="0">
              <a:buNone/>
              <a:defRPr sz="1422"/>
            </a:lvl8pPr>
            <a:lvl9pPr marL="2509803" indent="0">
              <a:buNone/>
              <a:defRPr sz="1422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8710" y="7633623"/>
            <a:ext cx="7802880" cy="1144751"/>
          </a:xfrm>
        </p:spPr>
        <p:txBody>
          <a:bodyPr/>
          <a:lstStyle>
            <a:lvl1pPr marL="0" indent="0">
              <a:buNone/>
              <a:defRPr sz="853"/>
            </a:lvl1pPr>
            <a:lvl2pPr marL="313736" indent="0">
              <a:buNone/>
              <a:defRPr sz="853"/>
            </a:lvl2pPr>
            <a:lvl3pPr marL="627441" indent="0">
              <a:buNone/>
              <a:defRPr sz="711"/>
            </a:lvl3pPr>
            <a:lvl4pPr marL="941169" indent="0">
              <a:buNone/>
              <a:defRPr sz="569"/>
            </a:lvl4pPr>
            <a:lvl5pPr marL="1254907" indent="0">
              <a:buNone/>
              <a:defRPr sz="569"/>
            </a:lvl5pPr>
            <a:lvl6pPr marL="1568606" indent="0">
              <a:buNone/>
              <a:defRPr sz="569"/>
            </a:lvl6pPr>
            <a:lvl7pPr marL="1882340" indent="0">
              <a:buNone/>
              <a:defRPr sz="569"/>
            </a:lvl7pPr>
            <a:lvl8pPr marL="2196076" indent="0">
              <a:buNone/>
              <a:defRPr sz="569"/>
            </a:lvl8pPr>
            <a:lvl9pPr marL="2509803" indent="0">
              <a:buNone/>
              <a:defRPr sz="5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831F9D-F53D-AB4C-9BB5-63CB2580221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276372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DEBB0-007B-8C4F-961D-F17D046E181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661423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5575" y="433103"/>
            <a:ext cx="2898987" cy="74896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8615" y="433103"/>
            <a:ext cx="8604069" cy="7489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C2D28-E657-9647-8C71-5EEFF8AE4DF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676682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16" y="433063"/>
            <a:ext cx="11595947" cy="10843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8615" y="1734541"/>
            <a:ext cx="5751526" cy="6188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3038" y="1734541"/>
            <a:ext cx="5751526" cy="6188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F2673-EBEB-A442-ACCE-BF03FC57FB8F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4835619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16" y="433063"/>
            <a:ext cx="11595947" cy="10843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58615" y="1734541"/>
            <a:ext cx="5751526" cy="6188154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3038" y="1734541"/>
            <a:ext cx="5751526" cy="6188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920F3-891F-6446-8E4B-1D3FE47F04F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44107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6419"/>
            <a:ext cx="13021220" cy="977002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3832" y="8974668"/>
            <a:ext cx="2074897" cy="64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57410" y="2555775"/>
            <a:ext cx="9103360" cy="867959"/>
          </a:xfrm>
        </p:spPr>
        <p:txBody>
          <a:bodyPr/>
          <a:lstStyle>
            <a:lvl1pPr marL="0" indent="0">
              <a:buFontTx/>
              <a:buNone/>
              <a:defRPr sz="3698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8615" y="1479707"/>
            <a:ext cx="11054080" cy="97524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978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58614" y="5477369"/>
            <a:ext cx="6382738" cy="873761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957922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owerpont-slide-title_standardv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016090" cy="998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EMBL_EBI_RGB_InversedUpda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254" y="2334543"/>
            <a:ext cx="3149601" cy="116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57410" y="5197006"/>
            <a:ext cx="9103360" cy="867959"/>
          </a:xfrm>
        </p:spPr>
        <p:txBody>
          <a:bodyPr/>
          <a:lstStyle>
            <a:lvl1pPr marL="0" indent="0">
              <a:buFontTx/>
              <a:buNone/>
              <a:defRPr sz="3698" b="0" i="0">
                <a:solidFill>
                  <a:srgbClr val="FFFFFF"/>
                </a:solidFill>
                <a:latin typeface="HelveticaNeueLT Pro 55 Roman"/>
                <a:cs typeface="HelveticaNeueLT Pro 55 Roman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8615" y="4120939"/>
            <a:ext cx="11054080" cy="97524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978" b="0" i="0">
                <a:solidFill>
                  <a:srgbClr val="FFFFFF"/>
                </a:solidFill>
                <a:effectLst>
                  <a:outerShdw blurRad="50800" dist="50800" dir="5880000" algn="tl" rotWithShape="0">
                    <a:srgbClr val="000000">
                      <a:alpha val="43000"/>
                    </a:srgbClr>
                  </a:outerShdw>
                </a:effectLst>
                <a:latin typeface="HelveticaNeueLT Pro 55 Roman"/>
                <a:cs typeface="HelveticaNeueLT Pro 55 Roman"/>
              </a:defRPr>
            </a:lvl1pPr>
          </a:lstStyle>
          <a:p>
            <a:r>
              <a:rPr lang="de-DE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209515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44890" y="8969015"/>
            <a:ext cx="3505643" cy="573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564" kern="1200" baseline="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OmicsDI </a:t>
            </a:r>
          </a:p>
          <a:p>
            <a:pPr algn="l" defTabSz="130046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564" kern="1200" baseline="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EMBL-EBI, November 2018</a:t>
            </a:r>
            <a:endParaRPr lang="en-US" sz="1564" kern="1200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8731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8778240"/>
            <a:ext cx="13004800" cy="975360"/>
          </a:xfrm>
          <a:prstGeom prst="rect">
            <a:avLst/>
          </a:prstGeom>
          <a:solidFill>
            <a:srgbClr val="F47D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 defTabSz="2817663" eaLnBrk="0"/>
            <a:endParaRPr lang="en-US" sz="7395" kern="1200"/>
          </a:p>
        </p:txBody>
      </p:sp>
      <p:pic>
        <p:nvPicPr>
          <p:cNvPr id="5" name="Picture 7" descr="ELIXIR logo Reverse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4978" y="8873067"/>
            <a:ext cx="997938" cy="75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47D2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05315" indent="-505315">
              <a:buSzPct val="100000"/>
              <a:buFontTx/>
              <a:buBlip>
                <a:blip r:embed="rId3"/>
              </a:buBlip>
              <a:defRPr/>
            </a:lvl1pPr>
            <a:lvl2pPr marL="900399" indent="-392901">
              <a:buClr>
                <a:srgbClr val="F47D20"/>
              </a:buClr>
              <a:buFont typeface="Arial"/>
              <a:buChar char="•"/>
              <a:defRPr/>
            </a:lvl2pPr>
            <a:lvl3pPr>
              <a:buClr>
                <a:srgbClr val="F47D20"/>
              </a:buClr>
              <a:defRPr/>
            </a:lvl3pPr>
            <a:lvl4pPr>
              <a:buClr>
                <a:srgbClr val="F47D20"/>
              </a:buClr>
              <a:defRPr/>
            </a:lvl4pPr>
            <a:lvl5pPr>
              <a:buClr>
                <a:srgbClr val="F47D2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2FCC804-2144-C44A-8C54-077714E12F8F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63345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612" y="6267151"/>
            <a:ext cx="11054080" cy="1937717"/>
          </a:xfrm>
        </p:spPr>
        <p:txBody>
          <a:bodyPr/>
          <a:lstStyle>
            <a:lvl1pPr algn="l">
              <a:defRPr sz="2702" b="1" cap="all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612" y="4134339"/>
            <a:ext cx="11054080" cy="2132764"/>
          </a:xfrm>
        </p:spPr>
        <p:txBody>
          <a:bodyPr anchor="b"/>
          <a:lstStyle>
            <a:lvl1pPr marL="0" indent="0">
              <a:buNone/>
              <a:defRPr sz="1422"/>
            </a:lvl1pPr>
            <a:lvl2pPr marL="313736" indent="0">
              <a:buNone/>
              <a:defRPr sz="1138"/>
            </a:lvl2pPr>
            <a:lvl3pPr marL="627441" indent="0">
              <a:buNone/>
              <a:defRPr sz="996"/>
            </a:lvl3pPr>
            <a:lvl4pPr marL="941169" indent="0">
              <a:buNone/>
              <a:defRPr sz="853"/>
            </a:lvl4pPr>
            <a:lvl5pPr marL="1254907" indent="0">
              <a:buNone/>
              <a:defRPr sz="853"/>
            </a:lvl5pPr>
            <a:lvl6pPr marL="1568606" indent="0">
              <a:buNone/>
              <a:defRPr sz="853"/>
            </a:lvl6pPr>
            <a:lvl7pPr marL="1882340" indent="0">
              <a:buNone/>
              <a:defRPr sz="853"/>
            </a:lvl7pPr>
            <a:lvl8pPr marL="2196076" indent="0">
              <a:buNone/>
              <a:defRPr sz="853"/>
            </a:lvl8pPr>
            <a:lvl9pPr marL="2509803" indent="0">
              <a:buNone/>
              <a:defRPr sz="8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C31DB-5952-E141-A17A-59B731F0046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799271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8615" y="1734541"/>
            <a:ext cx="5751526" cy="6188154"/>
          </a:xfrm>
        </p:spPr>
        <p:txBody>
          <a:bodyPr/>
          <a:lstStyle>
            <a:lvl1pPr>
              <a:defRPr sz="1991"/>
            </a:lvl1pPr>
            <a:lvl2pPr>
              <a:defRPr sz="1707"/>
            </a:lvl2pPr>
            <a:lvl3pPr>
              <a:defRPr sz="1422"/>
            </a:lvl3pPr>
            <a:lvl4pPr>
              <a:defRPr sz="1138"/>
            </a:lvl4pPr>
            <a:lvl5pPr>
              <a:defRPr sz="1138"/>
            </a:lvl5pPr>
            <a:lvl6pPr>
              <a:defRPr sz="1138"/>
            </a:lvl6pPr>
            <a:lvl7pPr>
              <a:defRPr sz="1138"/>
            </a:lvl7pPr>
            <a:lvl8pPr>
              <a:defRPr sz="1138"/>
            </a:lvl8pPr>
            <a:lvl9pPr>
              <a:defRPr sz="113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3038" y="1734541"/>
            <a:ext cx="5751526" cy="6188154"/>
          </a:xfrm>
        </p:spPr>
        <p:txBody>
          <a:bodyPr/>
          <a:lstStyle>
            <a:lvl1pPr>
              <a:defRPr sz="1991"/>
            </a:lvl1pPr>
            <a:lvl2pPr>
              <a:defRPr sz="1707"/>
            </a:lvl2pPr>
            <a:lvl3pPr>
              <a:defRPr sz="1422"/>
            </a:lvl3pPr>
            <a:lvl4pPr>
              <a:defRPr sz="1138"/>
            </a:lvl4pPr>
            <a:lvl5pPr>
              <a:defRPr sz="1138"/>
            </a:lvl5pPr>
            <a:lvl6pPr>
              <a:defRPr sz="1138"/>
            </a:lvl6pPr>
            <a:lvl7pPr>
              <a:defRPr sz="1138"/>
            </a:lvl7pPr>
            <a:lvl8pPr>
              <a:defRPr sz="1138"/>
            </a:lvl8pPr>
            <a:lvl9pPr>
              <a:defRPr sz="1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3C43B-5972-954B-90CF-55ABC930F6B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5747100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099"/>
            <a:ext cx="11704320" cy="16265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1" y="2183863"/>
            <a:ext cx="5745724" cy="909066"/>
          </a:xfrm>
        </p:spPr>
        <p:txBody>
          <a:bodyPr anchor="b"/>
          <a:lstStyle>
            <a:lvl1pPr marL="0" indent="0">
              <a:buNone/>
              <a:defRPr sz="1707" b="1"/>
            </a:lvl1pPr>
            <a:lvl2pPr marL="313736" indent="0">
              <a:buNone/>
              <a:defRPr sz="1422" b="1"/>
            </a:lvl2pPr>
            <a:lvl3pPr marL="627441" indent="0">
              <a:buNone/>
              <a:defRPr sz="1138" b="1"/>
            </a:lvl3pPr>
            <a:lvl4pPr marL="941169" indent="0">
              <a:buNone/>
              <a:defRPr sz="996" b="1"/>
            </a:lvl4pPr>
            <a:lvl5pPr marL="1254907" indent="0">
              <a:buNone/>
              <a:defRPr sz="996" b="1"/>
            </a:lvl5pPr>
            <a:lvl6pPr marL="1568606" indent="0">
              <a:buNone/>
              <a:defRPr sz="996" b="1"/>
            </a:lvl6pPr>
            <a:lvl7pPr marL="1882340" indent="0">
              <a:buNone/>
              <a:defRPr sz="996" b="1"/>
            </a:lvl7pPr>
            <a:lvl8pPr marL="2196076" indent="0">
              <a:buNone/>
              <a:defRPr sz="996" b="1"/>
            </a:lvl8pPr>
            <a:lvl9pPr marL="2509803" indent="0">
              <a:buNone/>
              <a:defRPr sz="9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1" y="3092917"/>
            <a:ext cx="5745724" cy="5620423"/>
          </a:xfrm>
        </p:spPr>
        <p:txBody>
          <a:bodyPr/>
          <a:lstStyle>
            <a:lvl1pPr>
              <a:defRPr sz="1707"/>
            </a:lvl1pPr>
            <a:lvl2pPr>
              <a:defRPr sz="1422"/>
            </a:lvl2pPr>
            <a:lvl3pPr>
              <a:defRPr sz="1138"/>
            </a:lvl3pPr>
            <a:lvl4pPr>
              <a:defRPr sz="996"/>
            </a:lvl4pPr>
            <a:lvl5pPr>
              <a:defRPr sz="996"/>
            </a:lvl5pPr>
            <a:lvl6pPr>
              <a:defRPr sz="996"/>
            </a:lvl6pPr>
            <a:lvl7pPr>
              <a:defRPr sz="996"/>
            </a:lvl7pPr>
            <a:lvl8pPr>
              <a:defRPr sz="996"/>
            </a:lvl8pPr>
            <a:lvl9pPr>
              <a:defRPr sz="9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935" y="2183863"/>
            <a:ext cx="5748625" cy="909066"/>
          </a:xfrm>
        </p:spPr>
        <p:txBody>
          <a:bodyPr anchor="b"/>
          <a:lstStyle>
            <a:lvl1pPr marL="0" indent="0">
              <a:buNone/>
              <a:defRPr sz="1707" b="1"/>
            </a:lvl1pPr>
            <a:lvl2pPr marL="313736" indent="0">
              <a:buNone/>
              <a:defRPr sz="1422" b="1"/>
            </a:lvl2pPr>
            <a:lvl3pPr marL="627441" indent="0">
              <a:buNone/>
              <a:defRPr sz="1138" b="1"/>
            </a:lvl3pPr>
            <a:lvl4pPr marL="941169" indent="0">
              <a:buNone/>
              <a:defRPr sz="996" b="1"/>
            </a:lvl4pPr>
            <a:lvl5pPr marL="1254907" indent="0">
              <a:buNone/>
              <a:defRPr sz="996" b="1"/>
            </a:lvl5pPr>
            <a:lvl6pPr marL="1568606" indent="0">
              <a:buNone/>
              <a:defRPr sz="996" b="1"/>
            </a:lvl6pPr>
            <a:lvl7pPr marL="1882340" indent="0">
              <a:buNone/>
              <a:defRPr sz="996" b="1"/>
            </a:lvl7pPr>
            <a:lvl8pPr marL="2196076" indent="0">
              <a:buNone/>
              <a:defRPr sz="996" b="1"/>
            </a:lvl8pPr>
            <a:lvl9pPr marL="2509803" indent="0">
              <a:buNone/>
              <a:defRPr sz="9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935" y="3092917"/>
            <a:ext cx="5748625" cy="5620423"/>
          </a:xfrm>
        </p:spPr>
        <p:txBody>
          <a:bodyPr/>
          <a:lstStyle>
            <a:lvl1pPr>
              <a:defRPr sz="1707"/>
            </a:lvl1pPr>
            <a:lvl2pPr>
              <a:defRPr sz="1422"/>
            </a:lvl2pPr>
            <a:lvl3pPr>
              <a:defRPr sz="1138"/>
            </a:lvl3pPr>
            <a:lvl4pPr>
              <a:defRPr sz="996"/>
            </a:lvl4pPr>
            <a:lvl5pPr>
              <a:defRPr sz="996"/>
            </a:lvl5pPr>
            <a:lvl6pPr>
              <a:defRPr sz="996"/>
            </a:lvl6pPr>
            <a:lvl7pPr>
              <a:defRPr sz="996"/>
            </a:lvl7pPr>
            <a:lvl8pPr>
              <a:defRPr sz="996"/>
            </a:lvl8pPr>
            <a:lvl9pPr>
              <a:defRPr sz="9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6B42D-6C88-3C45-92A8-6243F1538F0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823127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19F22-D62B-E34D-BF56-8CB41F456B5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716949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13DB3-AB7A-A340-A201-50AA21ABB3AF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4694471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8778240"/>
            <a:ext cx="13004800" cy="97536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2741" tIns="31381" rIns="62741" bIns="31381" anchor="ctr"/>
          <a:lstStyle/>
          <a:p>
            <a:pPr algn="l" defTabSz="650230" eaLnBrk="0"/>
            <a:endParaRPr lang="en-GB" sz="2560" kern="12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8613" y="433494"/>
            <a:ext cx="11595947" cy="10837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8613" y="1733973"/>
            <a:ext cx="11595947" cy="61885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1903" y="9085298"/>
            <a:ext cx="756356" cy="577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18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pPr algn="l" defTabSz="650230">
              <a:defRPr/>
            </a:pPr>
            <a:fld id="{014497A2-D3F9-D747-B0BF-7661AECFB2C7}" type="slidenum">
              <a:rPr lang="de-DE" kern="1200" smtClean="0"/>
              <a:pPr algn="l" defTabSz="650230">
                <a:defRPr/>
              </a:pPr>
              <a:t>‹#›</a:t>
            </a:fld>
            <a:endParaRPr lang="de-DE" kern="1200" dirty="0"/>
          </a:p>
        </p:txBody>
      </p:sp>
      <p:pic>
        <p:nvPicPr>
          <p:cNvPr id="2" name="Picture 2" descr="EMBL_EBI_RGB_InversedUpdate.png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0" y="8922738"/>
            <a:ext cx="2077156" cy="64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47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transition>
    <p:cut/>
  </p:transition>
  <p:hf hdr="0" ftr="0"/>
  <p:txStyles>
    <p:titleStyle>
      <a:lvl1pPr algn="l" defTabSz="1354646" rtl="0" eaLnBrk="0" fontAlgn="base" hangingPunct="0">
        <a:spcBef>
          <a:spcPct val="0"/>
        </a:spcBef>
        <a:spcAft>
          <a:spcPct val="0"/>
        </a:spcAft>
        <a:defRPr sz="4551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1354646" rtl="0" eaLnBrk="0" fontAlgn="base" hangingPunct="0">
        <a:spcBef>
          <a:spcPct val="0"/>
        </a:spcBef>
        <a:spcAft>
          <a:spcPct val="0"/>
        </a:spcAft>
        <a:defRPr sz="4551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1354646" rtl="0" eaLnBrk="0" fontAlgn="base" hangingPunct="0">
        <a:spcBef>
          <a:spcPct val="0"/>
        </a:spcBef>
        <a:spcAft>
          <a:spcPct val="0"/>
        </a:spcAft>
        <a:defRPr sz="4551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1354646" rtl="0" eaLnBrk="0" fontAlgn="base" hangingPunct="0">
        <a:spcBef>
          <a:spcPct val="0"/>
        </a:spcBef>
        <a:spcAft>
          <a:spcPct val="0"/>
        </a:spcAft>
        <a:defRPr sz="4551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1354646" rtl="0" eaLnBrk="0" fontAlgn="base" hangingPunct="0">
        <a:spcBef>
          <a:spcPct val="0"/>
        </a:spcBef>
        <a:spcAft>
          <a:spcPct val="0"/>
        </a:spcAft>
        <a:defRPr sz="4551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313736" algn="l" defTabSz="1359472" rtl="0" fontAlgn="base">
        <a:spcBef>
          <a:spcPct val="0"/>
        </a:spcBef>
        <a:spcAft>
          <a:spcPct val="0"/>
        </a:spcAft>
        <a:defRPr sz="4693">
          <a:solidFill>
            <a:schemeClr val="accent1"/>
          </a:solidFill>
          <a:latin typeface="Arial" charset="0"/>
        </a:defRPr>
      </a:lvl6pPr>
      <a:lvl7pPr marL="627441" algn="l" defTabSz="1359472" rtl="0" fontAlgn="base">
        <a:spcBef>
          <a:spcPct val="0"/>
        </a:spcBef>
        <a:spcAft>
          <a:spcPct val="0"/>
        </a:spcAft>
        <a:defRPr sz="4693">
          <a:solidFill>
            <a:schemeClr val="accent1"/>
          </a:solidFill>
          <a:latin typeface="Arial" charset="0"/>
        </a:defRPr>
      </a:lvl7pPr>
      <a:lvl8pPr marL="941169" algn="l" defTabSz="1359472" rtl="0" fontAlgn="base">
        <a:spcBef>
          <a:spcPct val="0"/>
        </a:spcBef>
        <a:spcAft>
          <a:spcPct val="0"/>
        </a:spcAft>
        <a:defRPr sz="4693">
          <a:solidFill>
            <a:schemeClr val="accent1"/>
          </a:solidFill>
          <a:latin typeface="Arial" charset="0"/>
        </a:defRPr>
      </a:lvl8pPr>
      <a:lvl9pPr marL="1254907" algn="l" defTabSz="1359472" rtl="0" fontAlgn="base">
        <a:spcBef>
          <a:spcPct val="0"/>
        </a:spcBef>
        <a:spcAft>
          <a:spcPct val="0"/>
        </a:spcAft>
        <a:defRPr sz="4693">
          <a:solidFill>
            <a:schemeClr val="accent1"/>
          </a:solidFill>
          <a:latin typeface="Arial" charset="0"/>
        </a:defRPr>
      </a:lvl9pPr>
    </p:titleStyle>
    <p:bodyStyle>
      <a:lvl1pPr marL="503477" indent="-503477" algn="l" defTabSz="1354646" rtl="0" eaLnBrk="0" fontAlgn="base" hangingPunct="0">
        <a:spcBef>
          <a:spcPct val="20000"/>
        </a:spcBef>
        <a:spcAft>
          <a:spcPts val="818"/>
        </a:spcAft>
        <a:buClr>
          <a:schemeClr val="accent1"/>
        </a:buClr>
        <a:buSzPct val="100000"/>
        <a:buBlip>
          <a:blip r:embed="rId19"/>
        </a:buBlip>
        <a:defRPr sz="3271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898582" indent="-392847" algn="l" defTabSz="1354646" rtl="0" eaLnBrk="0" fontAlgn="base" hangingPunct="0">
        <a:spcBef>
          <a:spcPct val="20000"/>
        </a:spcBef>
        <a:spcAft>
          <a:spcPts val="818"/>
        </a:spcAft>
        <a:buClr>
          <a:srgbClr val="FF8C9A"/>
        </a:buClr>
        <a:buSzPct val="100000"/>
        <a:buFont typeface="Arial" charset="0"/>
        <a:buChar char="•"/>
        <a:defRPr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1273367" indent="-334146" algn="l" defTabSz="1354646" rtl="0" eaLnBrk="0" fontAlgn="base" hangingPunct="0">
        <a:spcBef>
          <a:spcPct val="20000"/>
        </a:spcBef>
        <a:spcAft>
          <a:spcPts val="818"/>
        </a:spcAft>
        <a:buClr>
          <a:srgbClr val="FF8C9A"/>
        </a:buClr>
        <a:buFont typeface="Times" charset="0"/>
        <a:buChar char="•"/>
        <a:defRPr sz="2418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632349" indent="-334146" algn="l" defTabSz="1354646" rtl="0" eaLnBrk="0" fontAlgn="base" hangingPunct="0">
        <a:spcBef>
          <a:spcPct val="20000"/>
        </a:spcBef>
        <a:spcAft>
          <a:spcPts val="818"/>
        </a:spcAft>
        <a:buClr>
          <a:schemeClr val="accent1"/>
        </a:buClr>
        <a:buFont typeface="Times" charset="0"/>
        <a:buChar char="•"/>
        <a:defRPr sz="2133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991329" indent="-334146" algn="l" defTabSz="1354646" rtl="0" eaLnBrk="0" fontAlgn="base" hangingPunct="0">
        <a:spcBef>
          <a:spcPct val="20000"/>
        </a:spcBef>
        <a:spcAft>
          <a:spcPts val="818"/>
        </a:spcAft>
        <a:buClr>
          <a:schemeClr val="accent1"/>
        </a:buClr>
        <a:buFont typeface="Times" charset="0"/>
        <a:buChar char="•"/>
        <a:defRPr sz="1991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3372528" indent="-339865" algn="l" defTabSz="1359472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987">
          <a:solidFill>
            <a:schemeClr val="tx1"/>
          </a:solidFill>
          <a:latin typeface="+mn-lt"/>
        </a:defRPr>
      </a:lvl6pPr>
      <a:lvl7pPr marL="3686264" indent="-339865" algn="l" defTabSz="1359472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987">
          <a:solidFill>
            <a:schemeClr val="tx1"/>
          </a:solidFill>
          <a:latin typeface="+mn-lt"/>
        </a:defRPr>
      </a:lvl7pPr>
      <a:lvl8pPr marL="3999969" indent="-339865" algn="l" defTabSz="1359472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987">
          <a:solidFill>
            <a:schemeClr val="tx1"/>
          </a:solidFill>
          <a:latin typeface="+mn-lt"/>
        </a:defRPr>
      </a:lvl8pPr>
      <a:lvl9pPr marL="4313699" indent="-339865" algn="l" defTabSz="1359472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98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27441" rtl="0" eaLnBrk="1" latinLnBrk="0" hangingPunct="1">
        <a:defRPr sz="1138" kern="1200">
          <a:solidFill>
            <a:schemeClr val="tx1"/>
          </a:solidFill>
          <a:latin typeface="+mn-lt"/>
          <a:ea typeface="+mn-ea"/>
          <a:cs typeface="+mn-cs"/>
        </a:defRPr>
      </a:lvl1pPr>
      <a:lvl2pPr marL="313736" algn="l" defTabSz="627441" rtl="0" eaLnBrk="1" latinLnBrk="0" hangingPunct="1">
        <a:defRPr sz="1138" kern="1200">
          <a:solidFill>
            <a:schemeClr val="tx1"/>
          </a:solidFill>
          <a:latin typeface="+mn-lt"/>
          <a:ea typeface="+mn-ea"/>
          <a:cs typeface="+mn-cs"/>
        </a:defRPr>
      </a:lvl2pPr>
      <a:lvl3pPr marL="627441" algn="l" defTabSz="627441" rtl="0" eaLnBrk="1" latinLnBrk="0" hangingPunct="1">
        <a:defRPr sz="1138" kern="1200">
          <a:solidFill>
            <a:schemeClr val="tx1"/>
          </a:solidFill>
          <a:latin typeface="+mn-lt"/>
          <a:ea typeface="+mn-ea"/>
          <a:cs typeface="+mn-cs"/>
        </a:defRPr>
      </a:lvl3pPr>
      <a:lvl4pPr marL="941169" algn="l" defTabSz="627441" rtl="0" eaLnBrk="1" latinLnBrk="0" hangingPunct="1">
        <a:defRPr sz="1138" kern="1200">
          <a:solidFill>
            <a:schemeClr val="tx1"/>
          </a:solidFill>
          <a:latin typeface="+mn-lt"/>
          <a:ea typeface="+mn-ea"/>
          <a:cs typeface="+mn-cs"/>
        </a:defRPr>
      </a:lvl4pPr>
      <a:lvl5pPr marL="1254907" algn="l" defTabSz="627441" rtl="0" eaLnBrk="1" latinLnBrk="0" hangingPunct="1">
        <a:defRPr sz="1138" kern="1200">
          <a:solidFill>
            <a:schemeClr val="tx1"/>
          </a:solidFill>
          <a:latin typeface="+mn-lt"/>
          <a:ea typeface="+mn-ea"/>
          <a:cs typeface="+mn-cs"/>
        </a:defRPr>
      </a:lvl5pPr>
      <a:lvl6pPr marL="1568606" algn="l" defTabSz="627441" rtl="0" eaLnBrk="1" latinLnBrk="0" hangingPunct="1">
        <a:defRPr sz="1138" kern="1200">
          <a:solidFill>
            <a:schemeClr val="tx1"/>
          </a:solidFill>
          <a:latin typeface="+mn-lt"/>
          <a:ea typeface="+mn-ea"/>
          <a:cs typeface="+mn-cs"/>
        </a:defRPr>
      </a:lvl6pPr>
      <a:lvl7pPr marL="1882340" algn="l" defTabSz="627441" rtl="0" eaLnBrk="1" latinLnBrk="0" hangingPunct="1">
        <a:defRPr sz="1138" kern="1200">
          <a:solidFill>
            <a:schemeClr val="tx1"/>
          </a:solidFill>
          <a:latin typeface="+mn-lt"/>
          <a:ea typeface="+mn-ea"/>
          <a:cs typeface="+mn-cs"/>
        </a:defRPr>
      </a:lvl7pPr>
      <a:lvl8pPr marL="2196076" algn="l" defTabSz="627441" rtl="0" eaLnBrk="1" latinLnBrk="0" hangingPunct="1">
        <a:defRPr sz="1138" kern="1200">
          <a:solidFill>
            <a:schemeClr val="tx1"/>
          </a:solidFill>
          <a:latin typeface="+mn-lt"/>
          <a:ea typeface="+mn-ea"/>
          <a:cs typeface="+mn-cs"/>
        </a:defRPr>
      </a:lvl8pPr>
      <a:lvl9pPr marL="2509803" algn="l" defTabSz="627441" rtl="0" eaLnBrk="1" latinLnBrk="0" hangingPunct="1">
        <a:defRPr sz="11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tif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tiff"/><Relationship Id="rId2" Type="http://schemas.openxmlformats.org/officeDocument/2006/relationships/image" Target="../media/image16.jpg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tiff"/><Relationship Id="rId5" Type="http://schemas.openxmlformats.org/officeDocument/2006/relationships/image" Target="../media/image19.png"/><Relationship Id="rId15" Type="http://schemas.openxmlformats.org/officeDocument/2006/relationships/image" Target="../media/image29.tiff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Relationship Id="rId14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7982" y="6990668"/>
            <a:ext cx="9717476" cy="2214293"/>
          </a:xfrm>
        </p:spPr>
        <p:txBody>
          <a:bodyPr>
            <a:normAutofit/>
          </a:bodyPr>
          <a:lstStyle/>
          <a:p>
            <a:r>
              <a:rPr lang="en-US" dirty="0" err="1"/>
              <a:t>Gaurhari</a:t>
            </a:r>
            <a:r>
              <a:rPr lang="en-US" dirty="0"/>
              <a:t> </a:t>
            </a:r>
            <a:r>
              <a:rPr lang="en-US" dirty="0" err="1"/>
              <a:t>Dass</a:t>
            </a:r>
            <a:endParaRPr lang="en-US" dirty="0"/>
          </a:p>
          <a:p>
            <a:r>
              <a:rPr lang="en-US" sz="3413" dirty="0"/>
              <a:t>OMICSDI Team</a:t>
            </a:r>
          </a:p>
        </p:txBody>
      </p:sp>
      <p:sp>
        <p:nvSpPr>
          <p:cNvPr id="5" name="Shape 138"/>
          <p:cNvSpPr txBox="1">
            <a:spLocks/>
          </p:cNvSpPr>
          <p:nvPr/>
        </p:nvSpPr>
        <p:spPr bwMode="auto">
          <a:xfrm>
            <a:off x="474810" y="460197"/>
            <a:ext cx="12381242" cy="280058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354646" rtl="0" eaLnBrk="0" fontAlgn="base" hangingPunct="0">
              <a:spcBef>
                <a:spcPct val="0"/>
              </a:spcBef>
              <a:spcAft>
                <a:spcPct val="0"/>
              </a:spcAft>
              <a:defRPr sz="4978" b="0" i="0">
                <a:solidFill>
                  <a:srgbClr val="FFFFFF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1354646" rtl="0" eaLnBrk="0" fontAlgn="base" hangingPunct="0">
              <a:spcBef>
                <a:spcPct val="0"/>
              </a:spcBef>
              <a:spcAft>
                <a:spcPct val="0"/>
              </a:spcAft>
              <a:defRPr sz="4551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1354646" rtl="0" eaLnBrk="0" fontAlgn="base" hangingPunct="0">
              <a:spcBef>
                <a:spcPct val="0"/>
              </a:spcBef>
              <a:spcAft>
                <a:spcPct val="0"/>
              </a:spcAft>
              <a:defRPr sz="4551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1354646" rtl="0" eaLnBrk="0" fontAlgn="base" hangingPunct="0">
              <a:spcBef>
                <a:spcPct val="0"/>
              </a:spcBef>
              <a:spcAft>
                <a:spcPct val="0"/>
              </a:spcAft>
              <a:defRPr sz="4551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1354646" rtl="0" eaLnBrk="0" fontAlgn="base" hangingPunct="0">
              <a:spcBef>
                <a:spcPct val="0"/>
              </a:spcBef>
              <a:spcAft>
                <a:spcPct val="0"/>
              </a:spcAft>
              <a:defRPr sz="4551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313736" algn="l" defTabSz="1359472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accent1"/>
                </a:solidFill>
                <a:latin typeface="Arial" charset="0"/>
              </a:defRPr>
            </a:lvl6pPr>
            <a:lvl7pPr marL="627441" algn="l" defTabSz="1359472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accent1"/>
                </a:solidFill>
                <a:latin typeface="Arial" charset="0"/>
              </a:defRPr>
            </a:lvl7pPr>
            <a:lvl8pPr marL="941169" algn="l" defTabSz="1359472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accent1"/>
                </a:solidFill>
                <a:latin typeface="Arial" charset="0"/>
              </a:defRPr>
            </a:lvl8pPr>
            <a:lvl9pPr marL="1254907" algn="l" defTabSz="1359472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accent1"/>
                </a:solidFill>
                <a:latin typeface="Arial" charset="0"/>
              </a:defRPr>
            </a:lvl9pPr>
          </a:lstStyle>
          <a:p>
            <a:pPr algn="ctr"/>
            <a:r>
              <a:rPr lang="en-US" sz="6000" dirty="0"/>
              <a:t>OMICSPATH-OMICSDI and Pathways  Integration</a:t>
            </a:r>
          </a:p>
        </p:txBody>
      </p:sp>
    </p:spTree>
    <p:extLst>
      <p:ext uri="{BB962C8B-B14F-4D97-AF65-F5344CB8AC3E}">
        <p14:creationId xmlns:p14="http://schemas.microsoft.com/office/powerpoint/2010/main" val="813301477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Value: Measuring the Value of the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1351824" y="1689483"/>
            <a:ext cx="65024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875" algn="l"/>
            <a:r>
              <a:rPr lang="en-US" sz="2000" dirty="0"/>
              <a:t>Number of Biological Entities in other EBI resources.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924" y="1715367"/>
            <a:ext cx="469900" cy="34834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950029" y="3646713"/>
            <a:ext cx="381000" cy="3810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0464" y="4027713"/>
            <a:ext cx="11801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PRIDE Dataset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890157" y="2655653"/>
            <a:ext cx="500743" cy="478971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1266" y="2661320"/>
            <a:ext cx="10390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Uniprot</a:t>
            </a:r>
            <a:r>
              <a:rPr lang="en-US" sz="1100" dirty="0"/>
              <a:t> </a:t>
            </a:r>
          </a:p>
          <a:p>
            <a:r>
              <a:rPr lang="en-US" sz="1100" dirty="0"/>
              <a:t>3000 proteins</a:t>
            </a:r>
          </a:p>
        </p:txBody>
      </p:sp>
      <p:cxnSp>
        <p:nvCxnSpPr>
          <p:cNvPr id="12" name="Straight Arrow Connector 11"/>
          <p:cNvCxnSpPr>
            <a:stCxn id="8" idx="2"/>
            <a:endCxn id="6" idx="0"/>
          </p:cNvCxnSpPr>
          <p:nvPr/>
        </p:nvCxnSpPr>
        <p:spPr bwMode="auto">
          <a:xfrm>
            <a:off x="3140529" y="3134624"/>
            <a:ext cx="0" cy="512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Octagon 12"/>
          <p:cNvSpPr/>
          <p:nvPr/>
        </p:nvSpPr>
        <p:spPr bwMode="auto">
          <a:xfrm>
            <a:off x="4408711" y="3527318"/>
            <a:ext cx="544286" cy="446316"/>
          </a:xfrm>
          <a:prstGeom prst="octagon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3343" y="4027713"/>
            <a:ext cx="1015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Reactome</a:t>
            </a:r>
            <a:endParaRPr lang="en-US" sz="1100" dirty="0"/>
          </a:p>
          <a:p>
            <a:r>
              <a:rPr lang="en-US" sz="1100" dirty="0"/>
              <a:t>50 pathways</a:t>
            </a:r>
          </a:p>
        </p:txBody>
      </p:sp>
      <p:cxnSp>
        <p:nvCxnSpPr>
          <p:cNvPr id="16" name="Straight Arrow Connector 15"/>
          <p:cNvCxnSpPr>
            <a:stCxn id="13" idx="4"/>
            <a:endCxn id="6" idx="6"/>
          </p:cNvCxnSpPr>
          <p:nvPr/>
        </p:nvCxnSpPr>
        <p:spPr bwMode="auto">
          <a:xfrm flipH="1" flipV="1">
            <a:off x="3331029" y="3837213"/>
            <a:ext cx="1077682" cy="5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riangle 17"/>
          <p:cNvSpPr/>
          <p:nvPr/>
        </p:nvSpPr>
        <p:spPr bwMode="auto">
          <a:xfrm rot="2870644">
            <a:off x="1705214" y="3540537"/>
            <a:ext cx="469900" cy="424543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41516" y="3995498"/>
            <a:ext cx="1180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Intact</a:t>
            </a:r>
          </a:p>
          <a:p>
            <a:r>
              <a:rPr lang="en-US" sz="1100" dirty="0"/>
              <a:t>300 interactions</a:t>
            </a:r>
          </a:p>
        </p:txBody>
      </p:sp>
      <p:cxnSp>
        <p:nvCxnSpPr>
          <p:cNvPr id="21" name="Straight Arrow Connector 20"/>
          <p:cNvCxnSpPr>
            <a:stCxn id="18" idx="5"/>
            <a:endCxn id="6" idx="2"/>
          </p:cNvCxnSpPr>
          <p:nvPr/>
        </p:nvCxnSpPr>
        <p:spPr bwMode="auto">
          <a:xfrm flipV="1">
            <a:off x="2019007" y="3837213"/>
            <a:ext cx="931022" cy="2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178" y="2356629"/>
            <a:ext cx="6567962" cy="338209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1365" y="6424123"/>
            <a:ext cx="12330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/>
              <a:t>Connections, number of biological entities in other databases/resources in EBI that are supported by the dataset</a:t>
            </a:r>
            <a:r>
              <a:rPr lang="en-US" i="1"/>
              <a:t>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30084171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Credit: claiming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8917" y="7708728"/>
            <a:ext cx="936000" cy="93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857" y="7702197"/>
            <a:ext cx="937260" cy="937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28" y="2197485"/>
            <a:ext cx="4836644" cy="25942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195" y="1596099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Login using ORCID or ELIXIR AAI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003" y="1517227"/>
            <a:ext cx="6848797" cy="5188985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9094559" y="5293809"/>
            <a:ext cx="1737294" cy="874549"/>
          </a:xfrm>
          <a:prstGeom prst="borderCallout1">
            <a:avLst>
              <a:gd name="adj1" fmla="val 18750"/>
              <a:gd name="adj2" fmla="val -8333"/>
              <a:gd name="adj3" fmla="val 135228"/>
              <a:gd name="adj4" fmla="val -47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Claim your dataset, that will appear automatically in your profile.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3607" y="1044787"/>
            <a:ext cx="3706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Claiming </a:t>
            </a:r>
            <a:r>
              <a:rPr lang="en-US" sz="2000"/>
              <a:t>independent datasets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660" y="6185189"/>
            <a:ext cx="6205296" cy="21179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660" y="5710251"/>
            <a:ext cx="21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Sync </a:t>
            </a:r>
            <a:r>
              <a:rPr lang="en-US" sz="2000"/>
              <a:t>with ORCID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14896" y="6781887"/>
            <a:ext cx="42643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~</a:t>
            </a:r>
            <a:r>
              <a:rPr lang="is-IS" sz="2400" dirty="0"/>
              <a:t>808 </a:t>
            </a:r>
            <a:r>
              <a:rPr lang="en-US" sz="2400" dirty="0"/>
              <a:t>datasets claimed</a:t>
            </a:r>
          </a:p>
          <a:p>
            <a:pPr algn="l"/>
            <a:r>
              <a:rPr lang="en-US" sz="2400" dirty="0"/>
              <a:t>~200 datasets sync to ORCID</a:t>
            </a:r>
          </a:p>
          <a:p>
            <a:pPr algn="l"/>
            <a:r>
              <a:rPr lang="en-US" sz="2400" dirty="0"/>
              <a:t>287 users</a:t>
            </a:r>
          </a:p>
          <a:p>
            <a:pPr algn="l"/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4289143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652F-3150-4046-B221-4B2F712C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Similar Datasets</a:t>
            </a:r>
          </a:p>
        </p:txBody>
      </p:sp>
      <p:pic>
        <p:nvPicPr>
          <p:cNvPr id="1026" name="Picture 2" descr="https://lh5.googleusercontent.com/iET6X_5tcOgiBbZnFcohRiCGWS5IDPSoo5Ez51AVYfjKDSh1YkP2xeKBqqUgeoYH_5PQlWbGsHaZMFxctFLp2n687qxRElKKzHEeOCJJA9NSWNR4zW9S2_W8aoHcIFRV5Gspk1_2">
            <a:extLst>
              <a:ext uri="{FF2B5EF4-FFF2-40B4-BE49-F238E27FC236}">
                <a16:creationId xmlns:a16="http://schemas.microsoft.com/office/drawing/2014/main" id="{7E684C2A-CD7C-AE40-95B1-2F32CDCBB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56" y="1710266"/>
            <a:ext cx="10909411" cy="624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6580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E44A4-C61E-1A4C-BFBD-4C1D9346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Pathways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4317-88E3-AF4B-BD00-D17D87E3E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D1513-4184-E944-A423-6FCDD741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86933"/>
            <a:ext cx="12344399" cy="70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46646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Remarks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949019" y="1517227"/>
            <a:ext cx="1106880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r>
              <a:rPr lang="en-US" sz="2600" dirty="0">
                <a:latin typeface="inherit" charset="0"/>
              </a:rPr>
              <a:t>OmicsDI provides a unique resource for omics dataset searching.</a:t>
            </a: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endParaRPr lang="en-US" sz="2600" dirty="0">
              <a:latin typeface="inherit" charset="0"/>
            </a:endParaRP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r>
              <a:rPr lang="en-US" sz="2600" dirty="0">
                <a:latin typeface="inherit" charset="0"/>
              </a:rPr>
              <a:t>Metadata, biological entities or publication enables to find similar datasets on public repositories.  </a:t>
            </a: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endParaRPr lang="en-US" sz="2600" dirty="0">
              <a:latin typeface="inherit" charset="0"/>
            </a:endParaRP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r>
              <a:rPr lang="en-US" sz="2600" dirty="0">
                <a:latin typeface="inherit" charset="0"/>
              </a:rPr>
              <a:t>Reuse and Citation is now possible using </a:t>
            </a:r>
            <a:r>
              <a:rPr lang="en-US" sz="2600" dirty="0" err="1">
                <a:latin typeface="inherit" charset="0"/>
              </a:rPr>
              <a:t>OmicsDI</a:t>
            </a:r>
            <a:r>
              <a:rPr lang="en-US" sz="2600" dirty="0">
                <a:latin typeface="inherit" charset="0"/>
              </a:rPr>
              <a:t>.</a:t>
            </a:r>
            <a:endParaRPr lang="en-US" sz="2600" b="1" dirty="0">
              <a:solidFill>
                <a:schemeClr val="accent2"/>
              </a:solidFill>
              <a:latin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39564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4773-D327-BE4E-9AD8-337C9D38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13" y="3972561"/>
            <a:ext cx="11595947" cy="108373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4986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080" y="417688"/>
            <a:ext cx="11216640" cy="63000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What is </a:t>
            </a:r>
            <a:r>
              <a:rPr lang="en-US" sz="5400" dirty="0" err="1"/>
              <a:t>OmicsDI</a:t>
            </a:r>
            <a:r>
              <a:rPr lang="en-US" sz="5400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81" y="1422999"/>
            <a:ext cx="9610237" cy="69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OmicsDI</a:t>
            </a:r>
            <a:r>
              <a:rPr lang="en-US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6710" y="1708031"/>
            <a:ext cx="1081752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r>
              <a:rPr lang="en-US" sz="3200" dirty="0">
                <a:latin typeface="inherit" charset="0"/>
              </a:rPr>
              <a:t>Search Capabilities across multiple Omics Data Types and Distributed databases. </a:t>
            </a: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r>
              <a:rPr lang="en-US" sz="3200" dirty="0">
                <a:latin typeface="inherit" charset="0"/>
              </a:rPr>
              <a:t>Recommendation system based on similarity metrics between datasets. </a:t>
            </a: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r>
              <a:rPr lang="en-US" sz="3200" dirty="0">
                <a:latin typeface="inherit" charset="0"/>
              </a:rPr>
              <a:t>Data Reuse and Citation: Giving Value to the Data.</a:t>
            </a:r>
          </a:p>
        </p:txBody>
      </p:sp>
    </p:spTree>
    <p:extLst>
      <p:ext uri="{BB962C8B-B14F-4D97-AF65-F5344CB8AC3E}">
        <p14:creationId xmlns:p14="http://schemas.microsoft.com/office/powerpoint/2010/main" val="118396143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698" y="389146"/>
            <a:ext cx="10627199" cy="54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95" y="7223451"/>
            <a:ext cx="2578100" cy="111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206" y="7465472"/>
            <a:ext cx="2511496" cy="11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1052" y="7436716"/>
            <a:ext cx="1044394" cy="1116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>
            <a:off x="2296886" y="6847114"/>
            <a:ext cx="78050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96888359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Statistics</a:t>
            </a:r>
          </a:p>
        </p:txBody>
      </p:sp>
      <p:pic>
        <p:nvPicPr>
          <p:cNvPr id="6" name="Picture 5" descr="pride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51" y="1561951"/>
            <a:ext cx="914400" cy="612648"/>
          </a:xfrm>
          <a:prstGeom prst="rect">
            <a:avLst/>
          </a:prstGeom>
        </p:spPr>
      </p:pic>
      <p:pic>
        <p:nvPicPr>
          <p:cNvPr id="9" name="Picture 8" descr="MetaboLights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51" y="6112636"/>
            <a:ext cx="812800" cy="812800"/>
          </a:xfrm>
          <a:prstGeom prst="rect">
            <a:avLst/>
          </a:prstGeom>
        </p:spPr>
      </p:pic>
      <p:pic>
        <p:nvPicPr>
          <p:cNvPr id="12" name="Picture 11" descr="ega_phenome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25" y="3783540"/>
            <a:ext cx="1033272" cy="685800"/>
          </a:xfrm>
          <a:prstGeom prst="rect">
            <a:avLst/>
          </a:prstGeom>
        </p:spPr>
      </p:pic>
      <p:pic>
        <p:nvPicPr>
          <p:cNvPr id="15" name="Picture 14" descr="the_gpm_db_140x1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439" y="2618026"/>
            <a:ext cx="1357759" cy="698847"/>
          </a:xfrm>
          <a:prstGeom prst="rect">
            <a:avLst/>
          </a:prstGeom>
        </p:spPr>
      </p:pic>
      <p:pic>
        <p:nvPicPr>
          <p:cNvPr id="18" name="Picture 17" descr="metabolome express logo_M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822" y="3783540"/>
            <a:ext cx="652965" cy="714375"/>
          </a:xfrm>
          <a:prstGeom prst="rect">
            <a:avLst/>
          </a:prstGeom>
        </p:spPr>
      </p:pic>
      <p:pic>
        <p:nvPicPr>
          <p:cNvPr id="21" name="Picture 20" descr="PeptideAtlas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439" y="1527202"/>
            <a:ext cx="1421732" cy="647397"/>
          </a:xfrm>
          <a:prstGeom prst="rect">
            <a:avLst/>
          </a:prstGeom>
        </p:spPr>
      </p:pic>
      <p:pic>
        <p:nvPicPr>
          <p:cNvPr id="24" name="Picture 23" descr="MassIVE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094" y="6298183"/>
            <a:ext cx="754144" cy="7541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90" y="2650651"/>
            <a:ext cx="684000" cy="684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0" y="4794692"/>
            <a:ext cx="756000" cy="756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04510" y="1728222"/>
            <a:ext cx="1191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4617 </a:t>
            </a:r>
            <a:r>
              <a:rPr lang="en-US" sz="1200" dirty="0"/>
              <a:t>datasets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83670" y="2828951"/>
            <a:ext cx="1233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70764 datasets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00697" y="3986109"/>
            <a:ext cx="1148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5950 datasets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2275" y="4913762"/>
            <a:ext cx="993783" cy="87564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93390" y="1280866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PRIDE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4304" y="2335680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ArrayExpress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49782" y="3555365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EGA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8399" y="4517693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Expression Atlas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40690" y="5778102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Metaboligths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1483670" y="5004767"/>
            <a:ext cx="1148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2913 datasets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464536" y="6298183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326 datasets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50579" y="1278073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PeptideAtlas</a:t>
            </a:r>
            <a:endParaRPr 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3668401" y="231114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GPMDB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67964" y="3500731"/>
            <a:ext cx="1582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MetabolomeExpress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3732520" y="4643005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GNPS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23526" y="5974136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Massive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999879" y="5004766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662 datasets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999879" y="1621402"/>
            <a:ext cx="1148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2365 datasets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999879" y="2600825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367 datasets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999879" y="3845933"/>
            <a:ext cx="978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proxima-nova" charset="0"/>
              </a:rPr>
              <a:t>58 datasets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999878" y="6416647"/>
            <a:ext cx="1148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1260 datasets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4883" y="7561107"/>
            <a:ext cx="1257315" cy="886304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242466" y="7201284"/>
            <a:ext cx="19495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Metabolomics Workbench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4999878" y="7903708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619 datasets</a:t>
            </a:r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7708938" y="2034737"/>
            <a:ext cx="17253" cy="51316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6494411" y="1527202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June 2017 </a:t>
            </a:r>
            <a:r>
              <a:rPr lang="mr-IN" sz="1400" dirty="0"/>
              <a:t>–</a:t>
            </a:r>
            <a:r>
              <a:rPr lang="en-US" sz="1400" dirty="0"/>
              <a:t> December 2018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778" y="1881455"/>
            <a:ext cx="942816" cy="115181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176387" y="1532886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JPOST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1187055" y="2191253"/>
            <a:ext cx="978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proxima-nova" charset="0"/>
              </a:rPr>
              <a:t>95 datasets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28055" y="3696276"/>
            <a:ext cx="2159000" cy="50800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0186004" y="343233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PaxDB</a:t>
            </a:r>
            <a:endParaRPr lang="en-US" sz="1200" dirty="0"/>
          </a:p>
        </p:txBody>
      </p:sp>
      <p:sp>
        <p:nvSpPr>
          <p:cNvPr id="74" name="Rectangle 73"/>
          <p:cNvSpPr/>
          <p:nvPr/>
        </p:nvSpPr>
        <p:spPr>
          <a:xfrm>
            <a:off x="11174907" y="3733821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proxima-nova" charset="0"/>
              </a:rPr>
              <a:t>493 datasets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5670" y="4631568"/>
            <a:ext cx="1183027" cy="1144796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0183838" y="4381112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LINCS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1187055" y="5034192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proxima-nova" charset="0"/>
              </a:rPr>
              <a:t>350 datasets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551" y="6291188"/>
            <a:ext cx="909264" cy="90926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0095371" y="6014189"/>
            <a:ext cx="899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BioModels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1132428" y="6473062"/>
            <a:ext cx="1148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proxima-nova" charset="0"/>
              </a:rPr>
              <a:t>8418 datasets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94673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93" y="1517227"/>
            <a:ext cx="5969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93" y="5354640"/>
            <a:ext cx="6007100" cy="335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030" y="1517227"/>
            <a:ext cx="4474992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721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New features (September 2017 </a:t>
            </a:r>
            <a:r>
              <a:rPr lang="mr-IN" sz="4000" dirty="0"/>
              <a:t>–</a:t>
            </a:r>
            <a:r>
              <a:rPr lang="en-US" sz="4000" dirty="0"/>
              <a:t> November 2018)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76710" y="2346386"/>
            <a:ext cx="10817524" cy="5477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r>
              <a:rPr lang="en-US" dirty="0">
                <a:latin typeface="inherit" charset="0"/>
              </a:rPr>
              <a:t>Data Reuse and Citation. </a:t>
            </a: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endParaRPr lang="en-US" dirty="0">
              <a:latin typeface="inherit" charset="0"/>
            </a:endParaRP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r>
              <a:rPr lang="en-US" dirty="0">
                <a:latin typeface="inherit" charset="0"/>
              </a:rPr>
              <a:t>Get Credit for your data: Data Claiming.</a:t>
            </a: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endParaRPr lang="en-US" dirty="0">
              <a:latin typeface="inherit" charset="0"/>
            </a:endParaRPr>
          </a:p>
          <a:p>
            <a:pPr marL="571500" indent="-571500" algn="l" fontAlgn="base">
              <a:lnSpc>
                <a:spcPct val="200000"/>
              </a:lnSpc>
              <a:buFont typeface="+mj-lt"/>
              <a:buAutoNum type="romanUcPeriod"/>
            </a:pPr>
            <a:r>
              <a:rPr lang="en-US" dirty="0">
                <a:latin typeface="inherit" charset="0"/>
              </a:rPr>
              <a:t>New Metrics for Quantification of data. </a:t>
            </a:r>
          </a:p>
        </p:txBody>
      </p:sp>
    </p:spTree>
    <p:extLst>
      <p:ext uri="{BB962C8B-B14F-4D97-AF65-F5344CB8AC3E}">
        <p14:creationId xmlns:p14="http://schemas.microsoft.com/office/powerpoint/2010/main" val="1883635167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Value: Measuring the Value of the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0440" y="1517227"/>
            <a:ext cx="4965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Number of Reanalysis by other datasets.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62" y="2346275"/>
            <a:ext cx="9336988" cy="4032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9092242" y="3219301"/>
            <a:ext cx="966158" cy="2070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0058400" y="3018924"/>
            <a:ext cx="2606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</a:t>
            </a:r>
            <a:r>
              <a:rPr lang="en-US" sz="2000"/>
              <a:t>of reanalysis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4762" y="6538823"/>
            <a:ext cx="12330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/>
              <a:t>Reanalysis a direct reference by another dataset to a dataset. For example, the reuse of a </a:t>
            </a:r>
            <a:r>
              <a:rPr lang="en-US" i="1" dirty="0" err="1"/>
              <a:t>biomodel</a:t>
            </a:r>
            <a:r>
              <a:rPr lang="en-US" i="1" dirty="0"/>
              <a:t> by another model.  This information is provided by the databases.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214" y="1475982"/>
            <a:ext cx="272226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597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Value: Measuring the Value of the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2029" y="1517227"/>
            <a:ext cx="49533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613" indent="-582613" algn="l">
              <a:buFont typeface="+mj-lt"/>
              <a:buAutoNum type="arabicPeriod"/>
            </a:pPr>
            <a:endParaRPr lang="en-US" sz="2000" dirty="0"/>
          </a:p>
          <a:p>
            <a:pPr algn="l"/>
            <a:r>
              <a:rPr lang="en-US" sz="2000" dirty="0"/>
              <a:t>Number of Direct Citations in Publication.</a:t>
            </a:r>
          </a:p>
          <a:p>
            <a:pPr marL="15875" indent="-15875" algn="l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29" y="1881058"/>
            <a:ext cx="256000" cy="28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029" y="2439113"/>
            <a:ext cx="4617428" cy="41895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6873" y="2307771"/>
            <a:ext cx="5704749" cy="194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9448" y="6898719"/>
            <a:ext cx="12330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/>
              <a:t>Citations is the number publications that directly cite the </a:t>
            </a:r>
            <a:r>
              <a:rPr lang="en-US" i="1"/>
              <a:t>dataset accession.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00320860"/>
      </p:ext>
    </p:extLst>
  </p:cSld>
  <p:clrMapOvr>
    <a:masterClrMapping/>
  </p:clrMapOvr>
  <p:transition>
    <p:cut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theme/theme1.xml><?xml version="1.0" encoding="utf-8"?>
<a:theme xmlns:a="http://schemas.openxmlformats.org/drawingml/2006/main" name="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10683</TotalTime>
  <Words>344</Words>
  <Application>Microsoft Macintosh PowerPoint</Application>
  <PresentationFormat>Custom</PresentationFormat>
  <Paragraphs>83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ＭＳ Ｐゴシック</vt:lpstr>
      <vt:lpstr>Arial</vt:lpstr>
      <vt:lpstr>Helvetica Light</vt:lpstr>
      <vt:lpstr>Helvetica Neue</vt:lpstr>
      <vt:lpstr>HelveticaNeueLT Pro 35 Th</vt:lpstr>
      <vt:lpstr>HelveticaNeueLT Pro 45 Lt</vt:lpstr>
      <vt:lpstr>HelveticaNeueLT Pro 55 Roman</vt:lpstr>
      <vt:lpstr>inherit</vt:lpstr>
      <vt:lpstr>proxima-nova</vt:lpstr>
      <vt:lpstr>Times</vt:lpstr>
      <vt:lpstr>Leere Präsentation</vt:lpstr>
      <vt:lpstr>PowerPoint Presentation</vt:lpstr>
      <vt:lpstr>What is OmicsDI?</vt:lpstr>
      <vt:lpstr>What is OmicsDI?</vt:lpstr>
      <vt:lpstr>PowerPoint Presentation</vt:lpstr>
      <vt:lpstr>Dataset Statistics</vt:lpstr>
      <vt:lpstr>Data statistics</vt:lpstr>
      <vt:lpstr>New features (September 2017 – November 2018)</vt:lpstr>
      <vt:lpstr>Data Value: Measuring the Value of the data</vt:lpstr>
      <vt:lpstr>Data Value: Measuring the Value of the data</vt:lpstr>
      <vt:lpstr>Data Value: Measuring the Value of the data</vt:lpstr>
      <vt:lpstr>Data Credit: claiming component</vt:lpstr>
      <vt:lpstr>Similar Datasets</vt:lpstr>
      <vt:lpstr>Pathways</vt:lpstr>
      <vt:lpstr>Conclusions and Remarks</vt:lpstr>
      <vt:lpstr>THANK YOU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OpenMS: Quantitative proteomics at large scale</dc:title>
  <cp:lastModifiedBy>Microsoft Office User</cp:lastModifiedBy>
  <cp:revision>184</cp:revision>
  <dcterms:modified xsi:type="dcterms:W3CDTF">2018-11-12T10:09:27Z</dcterms:modified>
</cp:coreProperties>
</file>